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1" r:id="rId2"/>
    <p:sldId id="265" r:id="rId3"/>
    <p:sldId id="270" r:id="rId4"/>
    <p:sldId id="271" r:id="rId5"/>
    <p:sldId id="272" r:id="rId6"/>
    <p:sldId id="274" r:id="rId7"/>
    <p:sldId id="273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7030A0"/>
    <a:srgbClr val="00FF00"/>
    <a:srgbClr val="59595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24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78F8BD-2370-4FEF-9D26-608BC3660670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269F32-52D6-4F49-9DC0-ED4218FD27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63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009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474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383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047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98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530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08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24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5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83E1AA-F613-4B9A-B412-479FD89433C4}" type="datetimeFigureOut">
              <a:rPr lang="zh-CN" altLang="en-US" smtClean="0"/>
              <a:t>2024/5/20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3BB35-C981-4643-9997-6F3869EAEE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42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 93"/>
          <p:cNvSpPr/>
          <p:nvPr/>
        </p:nvSpPr>
        <p:spPr>
          <a:xfrm>
            <a:off x="9935353" y="179136"/>
            <a:ext cx="2206621" cy="634680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2B070</a:t>
            </a:r>
            <a:r>
              <a:rPr lang="zh-CN" altLang="en-US" dirty="0" smtClean="0"/>
              <a:t>展位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097107"/>
              </p:ext>
            </p:extLst>
          </p:nvPr>
        </p:nvGraphicFramePr>
        <p:xfrm>
          <a:off x="2255111" y="179136"/>
          <a:ext cx="4771602" cy="63391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0178">
                  <a:extLst>
                    <a:ext uri="{9D8B030D-6E8A-4147-A177-3AD203B41FA5}">
                      <a16:colId xmlns:a16="http://schemas.microsoft.com/office/drawing/2014/main" val="34024980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2875656391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3869913786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3471860598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2190899407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3551931779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2635260208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2975053557"/>
                    </a:ext>
                  </a:extLst>
                </a:gridCol>
                <a:gridCol w="530178">
                  <a:extLst>
                    <a:ext uri="{9D8B030D-6E8A-4147-A177-3AD203B41FA5}">
                      <a16:colId xmlns:a16="http://schemas.microsoft.com/office/drawing/2014/main" val="1147041763"/>
                    </a:ext>
                  </a:extLst>
                </a:gridCol>
              </a:tblGrid>
              <a:tr h="528099"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19277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90627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13640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371636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062902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54809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462953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947710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90355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527061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263521"/>
                  </a:ext>
                </a:extLst>
              </a:tr>
              <a:tr h="528099"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600" dirty="0"/>
                    </a:p>
                  </a:txBody>
                  <a:tcPr marL="132025" marR="132025" marT="66013" marB="6601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83987"/>
                  </a:ext>
                </a:extLst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317285" y="1755082"/>
            <a:ext cx="1532394" cy="2119456"/>
          </a:xfrm>
          <a:prstGeom prst="rect">
            <a:avLst/>
          </a:prstGeom>
          <a:solidFill>
            <a:schemeClr val="accent1">
              <a:lumMod val="40000"/>
              <a:lumOff val="60000"/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95" y="171520"/>
            <a:ext cx="2206621" cy="634680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2A090</a:t>
            </a:r>
            <a:r>
              <a:rPr lang="zh-CN" altLang="en-US" dirty="0" smtClean="0"/>
              <a:t>展位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8123677" y="3634581"/>
            <a:ext cx="461665" cy="78483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 smtClean="0"/>
              <a:t>主通道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6758319" y="3353297"/>
            <a:ext cx="256026" cy="10399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6200000">
            <a:off x="3382873" y="1856612"/>
            <a:ext cx="438285" cy="339844"/>
          </a:xfrm>
          <a:prstGeom prst="rect">
            <a:avLst/>
          </a:prstGeom>
          <a:solidFill>
            <a:schemeClr val="accent1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800" dirty="0" smtClean="0"/>
              <a:t>屏幕控台</a:t>
            </a:r>
            <a:endParaRPr lang="zh-CN" altLang="en-US" sz="800" dirty="0"/>
          </a:p>
        </p:txBody>
      </p:sp>
      <p:sp>
        <p:nvSpPr>
          <p:cNvPr id="168" name="文本框 167"/>
          <p:cNvSpPr txBox="1"/>
          <p:nvPr/>
        </p:nvSpPr>
        <p:spPr>
          <a:xfrm>
            <a:off x="6976328" y="3708171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FF0000"/>
                </a:solidFill>
              </a:rPr>
              <a:t>接待台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57186" y="273361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/>
              <a:t>库房</a:t>
            </a:r>
          </a:p>
        </p:txBody>
      </p:sp>
      <p:sp>
        <p:nvSpPr>
          <p:cNvPr id="181" name="矩形 180"/>
          <p:cNvSpPr/>
          <p:nvPr/>
        </p:nvSpPr>
        <p:spPr>
          <a:xfrm>
            <a:off x="4913491" y="177852"/>
            <a:ext cx="531102" cy="5304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焊线机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18001" y="1094800"/>
            <a:ext cx="588623" cy="545814"/>
            <a:chOff x="6518001" y="1094800"/>
            <a:chExt cx="588623" cy="545814"/>
          </a:xfrm>
        </p:grpSpPr>
        <p:sp>
          <p:nvSpPr>
            <p:cNvPr id="39" name="矩形 38"/>
            <p:cNvSpPr/>
            <p:nvPr/>
          </p:nvSpPr>
          <p:spPr>
            <a:xfrm rot="5400000">
              <a:off x="6529120" y="1147916"/>
              <a:ext cx="545814" cy="4395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6518001" y="1171851"/>
              <a:ext cx="58862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dirty="0" smtClean="0">
                  <a:solidFill>
                    <a:srgbClr val="FF0000"/>
                  </a:solidFill>
                </a:rPr>
                <a:t>样品柜</a:t>
              </a:r>
              <a:endParaRPr lang="en-US" altLang="zh-CN" sz="105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05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050" b="1" dirty="0" smtClean="0">
                  <a:solidFill>
                    <a:srgbClr val="FF0000"/>
                  </a:solidFill>
                </a:rPr>
                <a:t>电视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202" name="矩形 201"/>
          <p:cNvSpPr/>
          <p:nvPr/>
        </p:nvSpPr>
        <p:spPr>
          <a:xfrm>
            <a:off x="2327106" y="1829236"/>
            <a:ext cx="361344" cy="202697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货架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3771938" y="2769082"/>
            <a:ext cx="369332" cy="6662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</a:rPr>
              <a:t>LED</a:t>
            </a:r>
            <a:r>
              <a:rPr lang="zh-CN" altLang="en-US" sz="1200" b="1" dirty="0">
                <a:solidFill>
                  <a:srgbClr val="FF0000"/>
                </a:solidFill>
              </a:rPr>
              <a:t>大屏</a:t>
            </a:r>
          </a:p>
        </p:txBody>
      </p:sp>
      <p:cxnSp>
        <p:nvCxnSpPr>
          <p:cNvPr id="206" name="直接连接符 205"/>
          <p:cNvCxnSpPr/>
          <p:nvPr/>
        </p:nvCxnSpPr>
        <p:spPr>
          <a:xfrm flipH="1" flipV="1">
            <a:off x="3832377" y="2268857"/>
            <a:ext cx="4658" cy="1605681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直接连接符 206"/>
          <p:cNvCxnSpPr/>
          <p:nvPr/>
        </p:nvCxnSpPr>
        <p:spPr>
          <a:xfrm flipV="1">
            <a:off x="2279247" y="171520"/>
            <a:ext cx="11355" cy="6346808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8" name="文本框 207"/>
          <p:cNvSpPr txBox="1"/>
          <p:nvPr/>
        </p:nvSpPr>
        <p:spPr>
          <a:xfrm>
            <a:off x="1960917" y="6496288"/>
            <a:ext cx="954107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</a:rPr>
              <a:t>木结构墙体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4031758" y="6533971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主通道</a:t>
            </a:r>
            <a:endParaRPr lang="zh-CN" altLang="en-US" sz="1600" dirty="0"/>
          </a:p>
        </p:txBody>
      </p:sp>
      <p:sp>
        <p:nvSpPr>
          <p:cNvPr id="100" name="矩形 99"/>
          <p:cNvSpPr/>
          <p:nvPr/>
        </p:nvSpPr>
        <p:spPr>
          <a:xfrm>
            <a:off x="2323881" y="185695"/>
            <a:ext cx="1525798" cy="1575670"/>
          </a:xfrm>
          <a:prstGeom prst="rect">
            <a:avLst/>
          </a:prstGeom>
          <a:solidFill>
            <a:schemeClr val="accent1">
              <a:lumMod val="75000"/>
              <a:alpha val="6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8" name="图片 1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2326851" y="555359"/>
            <a:ext cx="1428524" cy="904213"/>
          </a:xfrm>
          <a:prstGeom prst="plus">
            <a:avLst/>
          </a:prstGeom>
        </p:spPr>
      </p:pic>
      <p:sp>
        <p:nvSpPr>
          <p:cNvPr id="101" name="矩形 100"/>
          <p:cNvSpPr/>
          <p:nvPr/>
        </p:nvSpPr>
        <p:spPr>
          <a:xfrm>
            <a:off x="2656570" y="802519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b="1" dirty="0" smtClean="0"/>
              <a:t>VIP</a:t>
            </a:r>
            <a:r>
              <a:rPr lang="zh-CN" altLang="en-US" b="1" dirty="0" smtClean="0"/>
              <a:t>室</a:t>
            </a:r>
            <a:endParaRPr lang="zh-CN" altLang="en-US" b="1" dirty="0"/>
          </a:p>
        </p:txBody>
      </p:sp>
      <p:sp>
        <p:nvSpPr>
          <p:cNvPr id="109" name="矩形 108"/>
          <p:cNvSpPr/>
          <p:nvPr/>
        </p:nvSpPr>
        <p:spPr>
          <a:xfrm>
            <a:off x="6196655" y="185695"/>
            <a:ext cx="825163" cy="787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半导体装备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6189182" y="1769496"/>
            <a:ext cx="825163" cy="787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半导体装备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782811" y="5978595"/>
            <a:ext cx="531102" cy="5304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激光解除仪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852024" y="6085452"/>
            <a:ext cx="490314" cy="4236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手持打标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6189181" y="4802434"/>
            <a:ext cx="825163" cy="7876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双工位焊接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 rot="5400000">
            <a:off x="3354775" y="6088723"/>
            <a:ext cx="418121" cy="43958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3269524" y="6149367"/>
            <a:ext cx="588623" cy="3182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b="1" dirty="0" smtClean="0">
                <a:solidFill>
                  <a:srgbClr val="FF0000"/>
                </a:solidFill>
              </a:rPr>
              <a:t>样品柜</a:t>
            </a:r>
            <a:endParaRPr lang="en-US" altLang="zh-CN" sz="1050" b="1" dirty="0" smtClean="0">
              <a:solidFill>
                <a:srgbClr val="FF0000"/>
              </a:solidFill>
            </a:endParaRPr>
          </a:p>
          <a:p>
            <a:r>
              <a:rPr lang="en-US" altLang="zh-CN" sz="1050" b="1" dirty="0" smtClean="0">
                <a:solidFill>
                  <a:srgbClr val="FF0000"/>
                </a:solidFill>
              </a:rPr>
              <a:t>+</a:t>
            </a:r>
            <a:r>
              <a:rPr lang="zh-CN" altLang="en-US" sz="1050" b="1" dirty="0" smtClean="0">
                <a:solidFill>
                  <a:srgbClr val="FF0000"/>
                </a:solidFill>
              </a:rPr>
              <a:t>电视</a:t>
            </a:r>
            <a:endParaRPr lang="zh-CN" altLang="en-US" sz="1050" b="1" dirty="0">
              <a:solidFill>
                <a:srgbClr val="FF0000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 rot="16200000">
            <a:off x="6478069" y="5964677"/>
            <a:ext cx="377183" cy="686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200" dirty="0">
                <a:solidFill>
                  <a:schemeClr val="tx1"/>
                </a:solidFill>
              </a:rPr>
              <a:t>调阻机</a:t>
            </a:r>
          </a:p>
        </p:txBody>
      </p:sp>
      <p:grpSp>
        <p:nvGrpSpPr>
          <p:cNvPr id="121" name="组合 120"/>
          <p:cNvGrpSpPr/>
          <p:nvPr/>
        </p:nvGrpSpPr>
        <p:grpSpPr>
          <a:xfrm>
            <a:off x="4732907" y="6079185"/>
            <a:ext cx="453970" cy="418121"/>
            <a:chOff x="4462176" y="4393038"/>
            <a:chExt cx="453970" cy="418121"/>
          </a:xfrm>
        </p:grpSpPr>
        <p:sp>
          <p:nvSpPr>
            <p:cNvPr id="122" name="矩形 121"/>
            <p:cNvSpPr/>
            <p:nvPr/>
          </p:nvSpPr>
          <p:spPr>
            <a:xfrm rot="5400000">
              <a:off x="4477557" y="4382308"/>
              <a:ext cx="418121" cy="4395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4462176" y="4484935"/>
              <a:ext cx="453970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dirty="0">
                  <a:solidFill>
                    <a:srgbClr val="FF0000"/>
                  </a:solidFill>
                </a:rPr>
                <a:t>密封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259399" y="4344143"/>
            <a:ext cx="924481" cy="857587"/>
            <a:chOff x="2324095" y="2824954"/>
            <a:chExt cx="924481" cy="1143378"/>
          </a:xfrm>
        </p:grpSpPr>
        <p:grpSp>
          <p:nvGrpSpPr>
            <p:cNvPr id="125" name="组合 124"/>
            <p:cNvGrpSpPr/>
            <p:nvPr/>
          </p:nvGrpSpPr>
          <p:grpSpPr>
            <a:xfrm>
              <a:off x="2369137" y="2824954"/>
              <a:ext cx="879439" cy="1143378"/>
              <a:chOff x="3267043" y="2610909"/>
              <a:chExt cx="698204" cy="1183975"/>
            </a:xfrm>
          </p:grpSpPr>
          <p:sp>
            <p:nvSpPr>
              <p:cNvPr id="127" name="矩形 126"/>
              <p:cNvSpPr/>
              <p:nvPr/>
            </p:nvSpPr>
            <p:spPr>
              <a:xfrm rot="5400000">
                <a:off x="3506296" y="3335934"/>
                <a:ext cx="219697" cy="698203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3833802" y="2610909"/>
                <a:ext cx="131445" cy="965773"/>
              </a:xfrm>
              <a:prstGeom prst="rect">
                <a:avLst/>
              </a:prstGeom>
              <a:solidFill>
                <a:srgbClr val="7030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6" name="文本框 125"/>
            <p:cNvSpPr txBox="1"/>
            <p:nvPr/>
          </p:nvSpPr>
          <p:spPr>
            <a:xfrm>
              <a:off x="2324095" y="3357629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0000"/>
                  </a:solidFill>
                </a:rPr>
                <a:t>吧台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2215513" y="5590068"/>
            <a:ext cx="5407435" cy="951764"/>
            <a:chOff x="6209709" y="4049588"/>
            <a:chExt cx="1719934" cy="2434251"/>
          </a:xfrm>
        </p:grpSpPr>
        <p:sp>
          <p:nvSpPr>
            <p:cNvPr id="130" name="矩形 129"/>
            <p:cNvSpPr/>
            <p:nvPr/>
          </p:nvSpPr>
          <p:spPr>
            <a:xfrm>
              <a:off x="6209709" y="4698172"/>
              <a:ext cx="707325" cy="1785667"/>
            </a:xfrm>
            <a:prstGeom prst="rect">
              <a:avLst/>
            </a:prstGeom>
            <a:noFill/>
            <a:ln w="28575">
              <a:solidFill>
                <a:srgbClr val="5B9BD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31" name="直接箭头连接符 130"/>
            <p:cNvCxnSpPr/>
            <p:nvPr/>
          </p:nvCxnSpPr>
          <p:spPr>
            <a:xfrm flipV="1">
              <a:off x="6906042" y="4049588"/>
              <a:ext cx="1023601" cy="883852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文本框 131"/>
          <p:cNvSpPr txBox="1"/>
          <p:nvPr/>
        </p:nvSpPr>
        <p:spPr>
          <a:xfrm>
            <a:off x="7558193" y="5436827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FF0000"/>
                </a:solidFill>
              </a:rPr>
              <a:t>贴合场景展示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33" name="直接连接符 132"/>
          <p:cNvCxnSpPr/>
          <p:nvPr/>
        </p:nvCxnSpPr>
        <p:spPr>
          <a:xfrm flipV="1">
            <a:off x="3832377" y="5935644"/>
            <a:ext cx="542116" cy="4279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6" name="组合 135"/>
          <p:cNvGrpSpPr/>
          <p:nvPr/>
        </p:nvGrpSpPr>
        <p:grpSpPr>
          <a:xfrm>
            <a:off x="4481183" y="2312336"/>
            <a:ext cx="1436117" cy="1642853"/>
            <a:chOff x="4815046" y="2835960"/>
            <a:chExt cx="1014372" cy="1081942"/>
          </a:xfrm>
        </p:grpSpPr>
        <p:grpSp>
          <p:nvGrpSpPr>
            <p:cNvPr id="137" name="组合 136"/>
            <p:cNvGrpSpPr/>
            <p:nvPr/>
          </p:nvGrpSpPr>
          <p:grpSpPr>
            <a:xfrm>
              <a:off x="4815046" y="2835960"/>
              <a:ext cx="1014372" cy="1024912"/>
              <a:chOff x="5584882" y="2910539"/>
              <a:chExt cx="1014372" cy="1024912"/>
            </a:xfrm>
          </p:grpSpPr>
          <p:grpSp>
            <p:nvGrpSpPr>
              <p:cNvPr id="139" name="组合 138"/>
              <p:cNvGrpSpPr/>
              <p:nvPr/>
            </p:nvGrpSpPr>
            <p:grpSpPr>
              <a:xfrm>
                <a:off x="5584882" y="2938126"/>
                <a:ext cx="411681" cy="449390"/>
                <a:chOff x="5614838" y="2531251"/>
                <a:chExt cx="411681" cy="449390"/>
              </a:xfrm>
            </p:grpSpPr>
            <p:pic>
              <p:nvPicPr>
                <p:cNvPr id="176" name="图片 175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7" name="图片 17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8" name="图片 177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9" name="图片 17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80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40" name="组合 139"/>
              <p:cNvGrpSpPr/>
              <p:nvPr/>
            </p:nvGrpSpPr>
            <p:grpSpPr>
              <a:xfrm>
                <a:off x="6153958" y="2910539"/>
                <a:ext cx="411681" cy="449390"/>
                <a:chOff x="5614838" y="2531251"/>
                <a:chExt cx="411681" cy="449390"/>
              </a:xfrm>
            </p:grpSpPr>
            <p:pic>
              <p:nvPicPr>
                <p:cNvPr id="171" name="图片 17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2" name="图片 171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3" name="图片 17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4" name="图片 17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5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41" name="组合 140"/>
              <p:cNvGrpSpPr/>
              <p:nvPr/>
            </p:nvGrpSpPr>
            <p:grpSpPr>
              <a:xfrm>
                <a:off x="5604051" y="3486061"/>
                <a:ext cx="411681" cy="449390"/>
                <a:chOff x="5614838" y="2531251"/>
                <a:chExt cx="411681" cy="449390"/>
              </a:xfrm>
            </p:grpSpPr>
            <p:pic>
              <p:nvPicPr>
                <p:cNvPr id="164" name="图片 16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5" name="图片 16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7" name="图片 16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9" name="图片 16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70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42" name="组合 141"/>
              <p:cNvGrpSpPr/>
              <p:nvPr/>
            </p:nvGrpSpPr>
            <p:grpSpPr>
              <a:xfrm>
                <a:off x="6187573" y="3470439"/>
                <a:ext cx="411681" cy="449390"/>
                <a:chOff x="5614838" y="2531251"/>
                <a:chExt cx="411681" cy="449390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0" name="图片 15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1" name="图片 16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2" name="图片 161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63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sp>
          <p:nvSpPr>
            <p:cNvPr id="138" name="文本框 137"/>
            <p:cNvSpPr txBox="1"/>
            <p:nvPr/>
          </p:nvSpPr>
          <p:spPr>
            <a:xfrm>
              <a:off x="5055578" y="2927887"/>
              <a:ext cx="400110" cy="9900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0000"/>
                  </a:solidFill>
                </a:rPr>
                <a:t>高脚靠背椅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870405" y="4634368"/>
            <a:ext cx="629625" cy="680305"/>
            <a:chOff x="4899048" y="5213867"/>
            <a:chExt cx="411572" cy="429317"/>
          </a:xfrm>
        </p:grpSpPr>
        <p:pic>
          <p:nvPicPr>
            <p:cNvPr id="185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786829">
              <a:off x="4895252" y="5217663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6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13820">
              <a:off x="5176940" y="5217661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7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176661">
              <a:off x="5187016" y="5515927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8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112138">
              <a:off x="4917526" y="5527173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9" name="Picture 2" descr="https://patent.ipfeibiao.com/patent_image/2021/2021.03.09/CN202030513218.3/00001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81936" y="5299417"/>
              <a:ext cx="242651" cy="24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0" name="组合 189"/>
          <p:cNvGrpSpPr/>
          <p:nvPr/>
        </p:nvGrpSpPr>
        <p:grpSpPr>
          <a:xfrm>
            <a:off x="4843048" y="4595030"/>
            <a:ext cx="629625" cy="680305"/>
            <a:chOff x="4899048" y="5213867"/>
            <a:chExt cx="411572" cy="429317"/>
          </a:xfrm>
        </p:grpSpPr>
        <p:pic>
          <p:nvPicPr>
            <p:cNvPr id="211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786829">
              <a:off x="4895252" y="5217663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2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13820">
              <a:off x="5176940" y="5217661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3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176661">
              <a:off x="5187016" y="5515927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4" name="Picture 4" descr="https://patent.ipfeibiao.com/patent_image/2019/2019.08.20/CN201830498042.1/000005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112138">
              <a:off x="4917526" y="5527173"/>
              <a:ext cx="123604" cy="1160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5" name="Picture 2" descr="https://patent.ipfeibiao.com/patent_image/2021/2021.03.09/CN202030513218.3/00001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981936" y="5299417"/>
              <a:ext cx="242651" cy="2490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6" name="组合 215"/>
          <p:cNvGrpSpPr/>
          <p:nvPr/>
        </p:nvGrpSpPr>
        <p:grpSpPr>
          <a:xfrm>
            <a:off x="5493953" y="6088768"/>
            <a:ext cx="453970" cy="437803"/>
            <a:chOff x="4461965" y="4393038"/>
            <a:chExt cx="453970" cy="437803"/>
          </a:xfrm>
        </p:grpSpPr>
        <p:sp>
          <p:nvSpPr>
            <p:cNvPr id="217" name="矩形 216"/>
            <p:cNvSpPr/>
            <p:nvPr/>
          </p:nvSpPr>
          <p:spPr>
            <a:xfrm rot="5400000">
              <a:off x="4477557" y="4382308"/>
              <a:ext cx="418121" cy="4395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218" name="文本框 217"/>
            <p:cNvSpPr txBox="1"/>
            <p:nvPr/>
          </p:nvSpPr>
          <p:spPr>
            <a:xfrm>
              <a:off x="4461965" y="4415343"/>
              <a:ext cx="453970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50" b="1" dirty="0" smtClean="0">
                  <a:solidFill>
                    <a:srgbClr val="FF0000"/>
                  </a:solidFill>
                </a:rPr>
                <a:t>桌面</a:t>
              </a:r>
              <a:endParaRPr lang="en-US" altLang="zh-CN" sz="1050" b="1" dirty="0" smtClean="0">
                <a:solidFill>
                  <a:srgbClr val="FF0000"/>
                </a:solidFill>
              </a:endParaRPr>
            </a:p>
            <a:p>
              <a:r>
                <a:rPr lang="zh-CN" altLang="en-US" sz="1050" b="1" dirty="0" smtClean="0">
                  <a:solidFill>
                    <a:srgbClr val="FF0000"/>
                  </a:solidFill>
                </a:rPr>
                <a:t>点胶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 rot="5400000">
            <a:off x="6130893" y="5561346"/>
            <a:ext cx="461665" cy="810122"/>
            <a:chOff x="6099331" y="941018"/>
            <a:chExt cx="461665" cy="810122"/>
          </a:xfrm>
        </p:grpSpPr>
        <p:sp>
          <p:nvSpPr>
            <p:cNvPr id="209" name="矩形 208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0" name="文本框 89"/>
            <p:cNvSpPr txBox="1"/>
            <p:nvPr/>
          </p:nvSpPr>
          <p:spPr>
            <a:xfrm rot="16200000">
              <a:off x="5930054" y="1110295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044950" y="967466"/>
            <a:ext cx="553998" cy="775640"/>
            <a:chOff x="6053164" y="975500"/>
            <a:chExt cx="553998" cy="775640"/>
          </a:xfrm>
        </p:grpSpPr>
        <p:sp>
          <p:nvSpPr>
            <p:cNvPr id="93" name="矩形 92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6053164" y="987185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rot="5400000">
            <a:off x="3217524" y="5396091"/>
            <a:ext cx="461665" cy="810122"/>
            <a:chOff x="6099331" y="941018"/>
            <a:chExt cx="461665" cy="810122"/>
          </a:xfrm>
        </p:grpSpPr>
        <p:sp>
          <p:nvSpPr>
            <p:cNvPr id="97" name="矩形 96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8" name="文本框 97"/>
            <p:cNvSpPr txBox="1"/>
            <p:nvPr/>
          </p:nvSpPr>
          <p:spPr>
            <a:xfrm rot="16200000">
              <a:off x="5930054" y="1110295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pic>
        <p:nvPicPr>
          <p:cNvPr id="99" name="Picture 4" descr="https://patent.ipfeibiao.com/patent_image/2019/2019.08.20/CN201830498042.1/000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0889" y="4497444"/>
            <a:ext cx="189090" cy="1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https://patent.ipfeibiao.com/patent_image/2019/2019.08.20/CN201830498042.1/000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778374" y="4770781"/>
            <a:ext cx="189090" cy="1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文本框 102"/>
          <p:cNvSpPr txBox="1"/>
          <p:nvPr/>
        </p:nvSpPr>
        <p:spPr>
          <a:xfrm>
            <a:off x="7445727" y="263802"/>
            <a:ext cx="169309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/>
              <a:t>大族激光</a:t>
            </a:r>
            <a:endParaRPr lang="en-US" altLang="zh-CN" sz="2400" b="1" dirty="0" smtClean="0"/>
          </a:p>
          <a:p>
            <a:pPr algn="ctr"/>
            <a:r>
              <a:rPr lang="en-US" altLang="zh-CN" sz="2400" b="1" dirty="0" smtClean="0"/>
              <a:t>2A098</a:t>
            </a:r>
            <a:r>
              <a:rPr lang="zh-CN" altLang="en-US" sz="2400" b="1" dirty="0" smtClean="0"/>
              <a:t>展台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9328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446895"/>
              </p:ext>
            </p:extLst>
          </p:nvPr>
        </p:nvGraphicFramePr>
        <p:xfrm>
          <a:off x="548254" y="112143"/>
          <a:ext cx="8761577" cy="6512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6717">
                  <a:extLst>
                    <a:ext uri="{9D8B030D-6E8A-4147-A177-3AD203B41FA5}">
                      <a16:colId xmlns:a16="http://schemas.microsoft.com/office/drawing/2014/main" val="500658100"/>
                    </a:ext>
                  </a:extLst>
                </a:gridCol>
                <a:gridCol w="587693">
                  <a:extLst>
                    <a:ext uri="{9D8B030D-6E8A-4147-A177-3AD203B41FA5}">
                      <a16:colId xmlns:a16="http://schemas.microsoft.com/office/drawing/2014/main" val="240909789"/>
                    </a:ext>
                  </a:extLst>
                </a:gridCol>
                <a:gridCol w="1645784">
                  <a:extLst>
                    <a:ext uri="{9D8B030D-6E8A-4147-A177-3AD203B41FA5}">
                      <a16:colId xmlns:a16="http://schemas.microsoft.com/office/drawing/2014/main" val="4208173295"/>
                    </a:ext>
                  </a:extLst>
                </a:gridCol>
                <a:gridCol w="1044561">
                  <a:extLst>
                    <a:ext uri="{9D8B030D-6E8A-4147-A177-3AD203B41FA5}">
                      <a16:colId xmlns:a16="http://schemas.microsoft.com/office/drawing/2014/main" val="1355722396"/>
                    </a:ext>
                  </a:extLst>
                </a:gridCol>
                <a:gridCol w="1397479">
                  <a:extLst>
                    <a:ext uri="{9D8B030D-6E8A-4147-A177-3AD203B41FA5}">
                      <a16:colId xmlns:a16="http://schemas.microsoft.com/office/drawing/2014/main" val="1239113465"/>
                    </a:ext>
                  </a:extLst>
                </a:gridCol>
                <a:gridCol w="2509343">
                  <a:extLst>
                    <a:ext uri="{9D8B030D-6E8A-4147-A177-3AD203B41FA5}">
                      <a16:colId xmlns:a16="http://schemas.microsoft.com/office/drawing/2014/main" val="2659800794"/>
                    </a:ext>
                  </a:extLst>
                </a:gridCol>
              </a:tblGrid>
              <a:tr h="2603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设备名称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重量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备注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1212"/>
                  </a:ext>
                </a:extLst>
              </a:tr>
              <a:tr h="199774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激光解除仪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占地约</a:t>
                      </a:r>
                      <a:r>
                        <a:rPr lang="en-US" altLang="zh-CN" sz="1400" dirty="0" smtClean="0"/>
                        <a:t>1</a:t>
                      </a:r>
                      <a:r>
                        <a:rPr lang="zh-CN" altLang="en-US" sz="1400" dirty="0" smtClean="0"/>
                        <a:t>㎡，</a:t>
                      </a:r>
                      <a:r>
                        <a:rPr lang="en-US" altLang="zh-CN" sz="1400" dirty="0" smtClean="0"/>
                        <a:t>1600mm</a:t>
                      </a:r>
                      <a:r>
                        <a:rPr lang="zh-CN" altLang="en-US" sz="1400" dirty="0" smtClean="0"/>
                        <a:t>高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80kg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落地台</a:t>
                      </a:r>
                      <a:endParaRPr lang="en-US" altLang="zh-CN" sz="1400" dirty="0" smtClean="0"/>
                    </a:p>
                    <a:p>
                      <a:pPr algn="ctr"/>
                      <a:endParaRPr lang="en-US" altLang="zh-CN" sz="1400" dirty="0" smtClean="0"/>
                    </a:p>
                    <a:p>
                      <a:pPr algn="ctr"/>
                      <a:r>
                        <a:rPr lang="zh-CN" altLang="en-US" sz="1400" dirty="0" smtClean="0"/>
                        <a:t>场景参考</a:t>
                      </a:r>
                      <a:r>
                        <a:rPr lang="en-US" altLang="zh-CN" sz="1400" dirty="0" smtClean="0"/>
                        <a:t>https://</a:t>
                      </a:r>
                      <a:r>
                        <a:rPr lang="en-US" altLang="zh-CN" sz="1400" dirty="0" err="1" smtClean="0"/>
                        <a:t>mp.weixin.qq.com</a:t>
                      </a:r>
                      <a:r>
                        <a:rPr lang="en-US" altLang="zh-CN" sz="1400" dirty="0" smtClean="0"/>
                        <a:t>/s/--RrkmFVsyPRpGAKEu1kyg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146972"/>
                  </a:ext>
                </a:extLst>
              </a:tr>
              <a:tr h="141473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手持打标机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765*540*260</a:t>
                      </a:r>
                    </a:p>
                    <a:p>
                      <a:pPr algn="ctr"/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6.5kg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展示柜摆放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991197"/>
                  </a:ext>
                </a:extLst>
              </a:tr>
              <a:tr h="1397479">
                <a:tc>
                  <a:txBody>
                    <a:bodyPr/>
                    <a:lstStyle/>
                    <a:p>
                      <a:r>
                        <a:rPr lang="zh-CN" altLang="en-US" sz="1400" dirty="0" smtClean="0"/>
                        <a:t>差压型泄漏测试仪（密封）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150*125*145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150*125*145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350*250*175</a:t>
                      </a:r>
                    </a:p>
                    <a:p>
                      <a:pPr algn="ct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2kg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3kg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7kg</a:t>
                      </a:r>
                      <a:endParaRPr lang="en-US" altLang="zh-CN" sz="1400" dirty="0">
                        <a:latin typeface="等线" panose="02010600030101010101" pitchFamily="2" charset="-122"/>
                        <a:ea typeface="+mn-ea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展示柜摆放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420922"/>
                  </a:ext>
                </a:extLst>
              </a:tr>
              <a:tr h="1397479">
                <a:tc>
                  <a:txBody>
                    <a:bodyPr/>
                    <a:lstStyle/>
                    <a:p>
                      <a:r>
                        <a:rPr lang="zh-CN" altLang="en-US" sz="1400" dirty="0" smtClean="0"/>
                        <a:t>桌面点胶机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600*650*730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80kg</a:t>
                      </a:r>
                      <a:endParaRPr lang="en-US" altLang="zh-CN" sz="1400" dirty="0">
                        <a:latin typeface="等线" panose="02010600030101010101" pitchFamily="2" charset="-122"/>
                        <a:ea typeface="+mn-ea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展示柜摆放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464211"/>
                  </a:ext>
                </a:extLst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8202" y="475266"/>
            <a:ext cx="1605715" cy="18374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4188" y="2502065"/>
            <a:ext cx="1974712" cy="12939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3219" y="3956683"/>
            <a:ext cx="1760698" cy="12151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3219" y="5250319"/>
            <a:ext cx="1557317" cy="129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238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9305564"/>
              </p:ext>
            </p:extLst>
          </p:nvPr>
        </p:nvGraphicFramePr>
        <p:xfrm>
          <a:off x="550863" y="115888"/>
          <a:ext cx="9145228" cy="59499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512">
                  <a:extLst>
                    <a:ext uri="{9D8B030D-6E8A-4147-A177-3AD203B41FA5}">
                      <a16:colId xmlns:a16="http://schemas.microsoft.com/office/drawing/2014/main" val="500658100"/>
                    </a:ext>
                  </a:extLst>
                </a:gridCol>
                <a:gridCol w="688627">
                  <a:extLst>
                    <a:ext uri="{9D8B030D-6E8A-4147-A177-3AD203B41FA5}">
                      <a16:colId xmlns:a16="http://schemas.microsoft.com/office/drawing/2014/main" val="240909789"/>
                    </a:ext>
                  </a:extLst>
                </a:gridCol>
                <a:gridCol w="1419664">
                  <a:extLst>
                    <a:ext uri="{9D8B030D-6E8A-4147-A177-3AD203B41FA5}">
                      <a16:colId xmlns:a16="http://schemas.microsoft.com/office/drawing/2014/main" val="4208173295"/>
                    </a:ext>
                  </a:extLst>
                </a:gridCol>
                <a:gridCol w="864662">
                  <a:extLst>
                    <a:ext uri="{9D8B030D-6E8A-4147-A177-3AD203B41FA5}">
                      <a16:colId xmlns:a16="http://schemas.microsoft.com/office/drawing/2014/main" val="1355722396"/>
                    </a:ext>
                  </a:extLst>
                </a:gridCol>
                <a:gridCol w="1305014">
                  <a:extLst>
                    <a:ext uri="{9D8B030D-6E8A-4147-A177-3AD203B41FA5}">
                      <a16:colId xmlns:a16="http://schemas.microsoft.com/office/drawing/2014/main" val="1239113465"/>
                    </a:ext>
                  </a:extLst>
                </a:gridCol>
                <a:gridCol w="3019749">
                  <a:extLst>
                    <a:ext uri="{9D8B030D-6E8A-4147-A177-3AD203B41FA5}">
                      <a16:colId xmlns:a16="http://schemas.microsoft.com/office/drawing/2014/main" val="2659800794"/>
                    </a:ext>
                  </a:extLst>
                </a:gridCol>
              </a:tblGrid>
              <a:tr h="4545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设备名称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重量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备注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1212"/>
                  </a:ext>
                </a:extLst>
              </a:tr>
              <a:tr h="134779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双工位焊接机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1000*1280*1750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750kg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落地台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146972"/>
                  </a:ext>
                </a:extLst>
              </a:tr>
              <a:tr h="13621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激光调阻机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950*1170**1800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850kg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落地台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991197"/>
                  </a:ext>
                </a:extLst>
              </a:tr>
              <a:tr h="16468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焊线机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889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*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957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*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1960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633kg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地台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420922"/>
                  </a:ext>
                </a:extLst>
              </a:tr>
              <a:tr h="11385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半导体装备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2570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*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1780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*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2100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1500*1750*1850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2000Kg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1500kg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落地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96534"/>
                  </a:ext>
                </a:extLst>
              </a:tr>
            </a:tbl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20535" y="608594"/>
            <a:ext cx="1879876" cy="12070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207" y="1889630"/>
            <a:ext cx="2260532" cy="12680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203" y="3348165"/>
            <a:ext cx="1011665" cy="144350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014" y="4982190"/>
            <a:ext cx="1386696" cy="9890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36777" y="4982190"/>
            <a:ext cx="1283268" cy="98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931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文本框 183"/>
          <p:cNvSpPr txBox="1"/>
          <p:nvPr/>
        </p:nvSpPr>
        <p:spPr>
          <a:xfrm>
            <a:off x="771033" y="2681434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主通道</a:t>
            </a:r>
            <a:endParaRPr lang="zh-CN" altLang="en-US" sz="1600" dirty="0"/>
          </a:p>
        </p:txBody>
      </p:sp>
      <p:graphicFrame>
        <p:nvGraphicFramePr>
          <p:cNvPr id="92" name="表格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865000"/>
              </p:ext>
            </p:extLst>
          </p:nvPr>
        </p:nvGraphicFramePr>
        <p:xfrm>
          <a:off x="2309940" y="214202"/>
          <a:ext cx="7566465" cy="6255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431">
                  <a:extLst>
                    <a:ext uri="{9D8B030D-6E8A-4147-A177-3AD203B41FA5}">
                      <a16:colId xmlns:a16="http://schemas.microsoft.com/office/drawing/2014/main" val="34024980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2875656391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3869913786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3471860598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2190899407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3551931779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2635260208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2975053557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1147041763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1731392456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3615538534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1939926793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1903091096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1764738221"/>
                    </a:ext>
                  </a:extLst>
                </a:gridCol>
                <a:gridCol w="504431">
                  <a:extLst>
                    <a:ext uri="{9D8B030D-6E8A-4147-A177-3AD203B41FA5}">
                      <a16:colId xmlns:a16="http://schemas.microsoft.com/office/drawing/2014/main" val="2380611969"/>
                    </a:ext>
                  </a:extLst>
                </a:gridCol>
              </a:tblGrid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19277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90627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313640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0371636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3062902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654809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462953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1947710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090355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6527061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9263521"/>
                  </a:ext>
                </a:extLst>
              </a:tr>
              <a:tr h="521312"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 marL="119928" marR="119928" marT="59965" marB="5996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83987"/>
                  </a:ext>
                </a:extLst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5109343" y="227857"/>
            <a:ext cx="2024732" cy="2071903"/>
            <a:chOff x="10405181" y="3106455"/>
            <a:chExt cx="1532394" cy="2119456"/>
          </a:xfrm>
        </p:grpSpPr>
        <p:sp>
          <p:nvSpPr>
            <p:cNvPr id="8" name="矩形 7"/>
            <p:cNvSpPr/>
            <p:nvPr/>
          </p:nvSpPr>
          <p:spPr>
            <a:xfrm>
              <a:off x="10405181" y="3106455"/>
              <a:ext cx="1532394" cy="2119456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6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0887549" y="3981517"/>
              <a:ext cx="6463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b="1" dirty="0"/>
                <a:t>库房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54341" y="227857"/>
            <a:ext cx="1525798" cy="1575670"/>
            <a:chOff x="12448956" y="1681120"/>
            <a:chExt cx="1525798" cy="1575670"/>
          </a:xfrm>
        </p:grpSpPr>
        <p:sp>
          <p:nvSpPr>
            <p:cNvPr id="100" name="矩形 99"/>
            <p:cNvSpPr/>
            <p:nvPr/>
          </p:nvSpPr>
          <p:spPr>
            <a:xfrm>
              <a:off x="12448956" y="1681120"/>
              <a:ext cx="1525798" cy="1575670"/>
            </a:xfrm>
            <a:prstGeom prst="rect">
              <a:avLst/>
            </a:prstGeom>
            <a:solidFill>
              <a:schemeClr val="accent1">
                <a:lumMod val="75000"/>
                <a:alpha val="6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12451926" y="2050784"/>
              <a:ext cx="1428524" cy="904213"/>
            </a:xfrm>
            <a:prstGeom prst="plus">
              <a:avLst/>
            </a:prstGeom>
          </p:spPr>
        </p:pic>
        <p:sp>
          <p:nvSpPr>
            <p:cNvPr id="101" name="矩形 100"/>
            <p:cNvSpPr/>
            <p:nvPr/>
          </p:nvSpPr>
          <p:spPr>
            <a:xfrm>
              <a:off x="12781645" y="2297944"/>
              <a:ext cx="7649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/>
                <a:t>VIP</a:t>
              </a:r>
              <a:r>
                <a:rPr lang="zh-CN" altLang="en-US" b="1" dirty="0" smtClean="0"/>
                <a:t>室</a:t>
              </a:r>
              <a:endParaRPr lang="zh-CN" altLang="en-US" b="1" dirty="0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563279" y="217131"/>
            <a:ext cx="1525798" cy="1575670"/>
            <a:chOff x="12448956" y="1681120"/>
            <a:chExt cx="1525798" cy="1575670"/>
          </a:xfrm>
        </p:grpSpPr>
        <p:sp>
          <p:nvSpPr>
            <p:cNvPr id="99" name="矩形 98"/>
            <p:cNvSpPr/>
            <p:nvPr/>
          </p:nvSpPr>
          <p:spPr>
            <a:xfrm>
              <a:off x="12448956" y="1681120"/>
              <a:ext cx="1525798" cy="1575670"/>
            </a:xfrm>
            <a:prstGeom prst="rect">
              <a:avLst/>
            </a:prstGeom>
            <a:solidFill>
              <a:schemeClr val="accent1">
                <a:lumMod val="75000"/>
                <a:alpha val="69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60000"/>
                    <a:lumOff val="40000"/>
                  </a:schemeClr>
                </a:solidFill>
              </a:endParaRPr>
            </a:p>
          </p:txBody>
        </p:sp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>
              <a:off x="12451926" y="2050784"/>
              <a:ext cx="1428524" cy="904213"/>
            </a:xfrm>
            <a:prstGeom prst="plus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12781645" y="2297944"/>
              <a:ext cx="76495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 dirty="0" smtClean="0"/>
                <a:t>VIP</a:t>
              </a:r>
              <a:r>
                <a:rPr lang="zh-CN" altLang="en-US" b="1" dirty="0" smtClean="0"/>
                <a:t>室</a:t>
              </a:r>
              <a:endParaRPr lang="zh-CN" altLang="en-US" b="1" dirty="0"/>
            </a:p>
          </p:txBody>
        </p:sp>
      </p:grpSp>
      <p:sp>
        <p:nvSpPr>
          <p:cNvPr id="107" name="矩形 106"/>
          <p:cNvSpPr/>
          <p:nvPr/>
        </p:nvSpPr>
        <p:spPr>
          <a:xfrm rot="5400000">
            <a:off x="6039077" y="5513900"/>
            <a:ext cx="192738" cy="10399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8" name="文本框 167"/>
          <p:cNvSpPr txBox="1"/>
          <p:nvPr/>
        </p:nvSpPr>
        <p:spPr>
          <a:xfrm>
            <a:off x="5760071" y="6111330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FF0000"/>
                </a:solidFill>
              </a:rPr>
              <a:t>接待台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311411" y="5129142"/>
            <a:ext cx="1320458" cy="13322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/>
                </a:solidFill>
              </a:rPr>
              <a:t>各</a:t>
            </a:r>
            <a:r>
              <a:rPr lang="zh-CN" altLang="en-US" sz="2000" dirty="0" smtClean="0">
                <a:solidFill>
                  <a:schemeClr val="tx1"/>
                </a:solidFill>
              </a:rPr>
              <a:t>类激光器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28463" y="203015"/>
            <a:ext cx="220164" cy="158978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矩形 118"/>
          <p:cNvSpPr/>
          <p:nvPr/>
        </p:nvSpPr>
        <p:spPr>
          <a:xfrm>
            <a:off x="4416946" y="5964242"/>
            <a:ext cx="797400" cy="5125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板卡</a:t>
            </a:r>
          </a:p>
        </p:txBody>
      </p:sp>
      <p:cxnSp>
        <p:nvCxnSpPr>
          <p:cNvPr id="206" name="直接连接符 205"/>
          <p:cNvCxnSpPr/>
          <p:nvPr/>
        </p:nvCxnSpPr>
        <p:spPr>
          <a:xfrm flipH="1">
            <a:off x="5109344" y="2297883"/>
            <a:ext cx="2024731" cy="1877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" name="文本框 204"/>
          <p:cNvSpPr txBox="1"/>
          <p:nvPr/>
        </p:nvSpPr>
        <p:spPr>
          <a:xfrm>
            <a:off x="5760072" y="2036416"/>
            <a:ext cx="758541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1200" b="1" dirty="0" smtClean="0">
                <a:solidFill>
                  <a:srgbClr val="FF0000"/>
                </a:solidFill>
              </a:rPr>
              <a:t>LED</a:t>
            </a:r>
            <a:r>
              <a:rPr lang="zh-CN" altLang="en-US" sz="1200" b="1" dirty="0">
                <a:solidFill>
                  <a:srgbClr val="FF0000"/>
                </a:solidFill>
              </a:rPr>
              <a:t>大屏</a:t>
            </a:r>
          </a:p>
        </p:txBody>
      </p:sp>
      <p:sp>
        <p:nvSpPr>
          <p:cNvPr id="202" name="矩形 201"/>
          <p:cNvSpPr/>
          <p:nvPr/>
        </p:nvSpPr>
        <p:spPr>
          <a:xfrm>
            <a:off x="5112119" y="214203"/>
            <a:ext cx="361344" cy="10872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货架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 rot="16200000">
            <a:off x="5814446" y="-152864"/>
            <a:ext cx="361344" cy="1087216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货架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7353373" y="5418759"/>
            <a:ext cx="2520998" cy="10590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高功率激光器</a:t>
            </a:r>
            <a:endParaRPr lang="en-US" altLang="zh-CN" sz="20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tx1"/>
                </a:solidFill>
              </a:rPr>
              <a:t>泵浦源</a:t>
            </a:r>
            <a:r>
              <a:rPr lang="en-US" altLang="zh-CN" sz="2000" dirty="0" smtClean="0">
                <a:solidFill>
                  <a:schemeClr val="tx1"/>
                </a:solidFill>
              </a:rPr>
              <a:t>+</a:t>
            </a:r>
            <a:r>
              <a:rPr lang="zh-CN" altLang="en-US" sz="2000" dirty="0" smtClean="0">
                <a:solidFill>
                  <a:schemeClr val="tx1"/>
                </a:solidFill>
              </a:rPr>
              <a:t>特种光纤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305793" y="205650"/>
            <a:ext cx="478981" cy="20496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</a:rPr>
              <a:t>光纤聚焦头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3134617" y="490499"/>
            <a:ext cx="492443" cy="111825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</a:rPr>
              <a:t>智控模组</a:t>
            </a:r>
            <a:endParaRPr lang="en-US" altLang="zh-CN" sz="2000" b="1" dirty="0" smtClean="0">
              <a:solidFill>
                <a:srgbClr val="FF0000"/>
              </a:solidFill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305793" y="3183046"/>
            <a:ext cx="1022670" cy="10685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tx1"/>
                </a:solidFill>
              </a:rPr>
              <a:t>冷水机</a:t>
            </a:r>
          </a:p>
        </p:txBody>
      </p:sp>
      <p:sp>
        <p:nvSpPr>
          <p:cNvPr id="126" name="矩形 125"/>
          <p:cNvSpPr/>
          <p:nvPr/>
        </p:nvSpPr>
        <p:spPr>
          <a:xfrm>
            <a:off x="9233319" y="2074936"/>
            <a:ext cx="630315" cy="6242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电机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 rot="16200000">
            <a:off x="6689076" y="1841727"/>
            <a:ext cx="438285" cy="339844"/>
          </a:xfrm>
          <a:prstGeom prst="rect">
            <a:avLst/>
          </a:prstGeom>
          <a:solidFill>
            <a:schemeClr val="accent1">
              <a:alpha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800" dirty="0" smtClean="0"/>
              <a:t>屏幕控台</a:t>
            </a:r>
            <a:endParaRPr lang="zh-CN" altLang="en-US" sz="800" dirty="0"/>
          </a:p>
        </p:txBody>
      </p:sp>
      <p:sp>
        <p:nvSpPr>
          <p:cNvPr id="127" name="矩形 126"/>
          <p:cNvSpPr/>
          <p:nvPr/>
        </p:nvSpPr>
        <p:spPr>
          <a:xfrm>
            <a:off x="9244056" y="4274650"/>
            <a:ext cx="630315" cy="6242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汉传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5746689" y="655816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主通道</a:t>
            </a:r>
            <a:endParaRPr lang="zh-CN" altLang="en-US" sz="1600" dirty="0"/>
          </a:p>
        </p:txBody>
      </p:sp>
      <p:sp>
        <p:nvSpPr>
          <p:cNvPr id="129" name="矩形 128"/>
          <p:cNvSpPr/>
          <p:nvPr/>
        </p:nvSpPr>
        <p:spPr>
          <a:xfrm>
            <a:off x="9255894" y="3130277"/>
            <a:ext cx="630315" cy="6242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汉传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9244055" y="1029347"/>
            <a:ext cx="630315" cy="62421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tx1"/>
                </a:solidFill>
              </a:rPr>
              <a:t>电机</a:t>
            </a:r>
            <a:endParaRPr lang="zh-CN" altLang="en-US" sz="1200" dirty="0">
              <a:solidFill>
                <a:schemeClr val="tx1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50944" y="5896698"/>
            <a:ext cx="588623" cy="545814"/>
            <a:chOff x="6518001" y="1094800"/>
            <a:chExt cx="588623" cy="545814"/>
          </a:xfrm>
        </p:grpSpPr>
        <p:sp>
          <p:nvSpPr>
            <p:cNvPr id="39" name="矩形 38"/>
            <p:cNvSpPr/>
            <p:nvPr/>
          </p:nvSpPr>
          <p:spPr>
            <a:xfrm rot="5400000">
              <a:off x="6529120" y="1147916"/>
              <a:ext cx="545814" cy="4395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6518001" y="1171851"/>
              <a:ext cx="58862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dirty="0" smtClean="0">
                  <a:solidFill>
                    <a:srgbClr val="FF0000"/>
                  </a:solidFill>
                </a:rPr>
                <a:t>样品柜</a:t>
              </a:r>
              <a:endParaRPr lang="en-US" altLang="zh-CN" sz="105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05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050" b="1" dirty="0" smtClean="0">
                  <a:solidFill>
                    <a:srgbClr val="FF0000"/>
                  </a:solidFill>
                </a:rPr>
                <a:t>电视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2235634" y="5908591"/>
            <a:ext cx="588623" cy="545814"/>
            <a:chOff x="6518001" y="1094800"/>
            <a:chExt cx="588623" cy="545814"/>
          </a:xfrm>
        </p:grpSpPr>
        <p:sp>
          <p:nvSpPr>
            <p:cNvPr id="135" name="矩形 134"/>
            <p:cNvSpPr/>
            <p:nvPr/>
          </p:nvSpPr>
          <p:spPr>
            <a:xfrm rot="5400000">
              <a:off x="6529120" y="1147916"/>
              <a:ext cx="545814" cy="43958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000"/>
                </a:solidFill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6518001" y="1171851"/>
              <a:ext cx="588623" cy="4154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050" b="1" dirty="0" smtClean="0">
                  <a:solidFill>
                    <a:srgbClr val="FF0000"/>
                  </a:solidFill>
                </a:rPr>
                <a:t>样品柜</a:t>
              </a:r>
              <a:endParaRPr lang="en-US" altLang="zh-CN" sz="105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05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050" b="1" dirty="0" smtClean="0">
                  <a:solidFill>
                    <a:srgbClr val="FF0000"/>
                  </a:solidFill>
                </a:rPr>
                <a:t>电视</a:t>
              </a:r>
              <a:endParaRPr lang="zh-CN" altLang="en-US" sz="105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 rot="5400000">
            <a:off x="9340218" y="5886662"/>
            <a:ext cx="461665" cy="810122"/>
            <a:chOff x="6099331" y="941018"/>
            <a:chExt cx="461665" cy="810122"/>
          </a:xfrm>
        </p:grpSpPr>
        <p:sp>
          <p:nvSpPr>
            <p:cNvPr id="103" name="矩形 102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4" name="文本框 103"/>
            <p:cNvSpPr txBox="1"/>
            <p:nvPr/>
          </p:nvSpPr>
          <p:spPr>
            <a:xfrm rot="16200000">
              <a:off x="5930054" y="1110295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 rot="5400000">
            <a:off x="3062720" y="5824871"/>
            <a:ext cx="461665" cy="810122"/>
            <a:chOff x="6099331" y="941018"/>
            <a:chExt cx="461665" cy="810122"/>
          </a:xfrm>
        </p:grpSpPr>
        <p:sp>
          <p:nvSpPr>
            <p:cNvPr id="141" name="矩形 140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" name="文本框 141"/>
            <p:cNvSpPr txBox="1"/>
            <p:nvPr/>
          </p:nvSpPr>
          <p:spPr>
            <a:xfrm rot="16200000">
              <a:off x="5930054" y="1110295"/>
              <a:ext cx="800219" cy="461665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472744" y="3637174"/>
            <a:ext cx="553998" cy="775640"/>
            <a:chOff x="6053164" y="975500"/>
            <a:chExt cx="553998" cy="775640"/>
          </a:xfrm>
        </p:grpSpPr>
        <p:sp>
          <p:nvSpPr>
            <p:cNvPr id="115" name="矩形 114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6053164" y="987185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2055571" y="3366672"/>
            <a:ext cx="553998" cy="775640"/>
            <a:chOff x="6053164" y="975500"/>
            <a:chExt cx="553998" cy="775640"/>
          </a:xfrm>
        </p:grpSpPr>
        <p:sp>
          <p:nvSpPr>
            <p:cNvPr id="147" name="矩形 146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6053164" y="987185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038330" y="1712284"/>
            <a:ext cx="553998" cy="775640"/>
            <a:chOff x="6053164" y="975500"/>
            <a:chExt cx="553998" cy="775640"/>
          </a:xfrm>
        </p:grpSpPr>
        <p:sp>
          <p:nvSpPr>
            <p:cNvPr id="150" name="矩形 149"/>
            <p:cNvSpPr/>
            <p:nvPr/>
          </p:nvSpPr>
          <p:spPr>
            <a:xfrm>
              <a:off x="6323641" y="975500"/>
              <a:ext cx="182966" cy="77564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6053164" y="987185"/>
              <a:ext cx="553998" cy="70788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b="1" dirty="0" smtClean="0">
                  <a:solidFill>
                    <a:srgbClr val="FF0000"/>
                  </a:solidFill>
                </a:rPr>
                <a:t>吊装物料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  <a:p>
              <a:r>
                <a:rPr lang="en-US" altLang="zh-CN" sz="1200" b="1" dirty="0" smtClean="0">
                  <a:solidFill>
                    <a:srgbClr val="FF0000"/>
                  </a:solidFill>
                </a:rPr>
                <a:t>+</a:t>
              </a:r>
              <a:r>
                <a:rPr lang="zh-CN" altLang="en-US" sz="1200" b="1" dirty="0">
                  <a:solidFill>
                    <a:srgbClr val="FF0000"/>
                  </a:solidFill>
                </a:rPr>
                <a:t>发光</a:t>
              </a:r>
              <a:r>
                <a:rPr lang="zh-CN" altLang="en-US" sz="1200" b="1" dirty="0" smtClean="0">
                  <a:solidFill>
                    <a:srgbClr val="FF0000"/>
                  </a:solidFill>
                </a:rPr>
                <a:t>字</a:t>
              </a:r>
              <a:endParaRPr lang="en-US" altLang="zh-CN" sz="1200" b="1" dirty="0" smtClean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236416" y="2680717"/>
            <a:ext cx="1204005" cy="2305584"/>
            <a:chOff x="7236416" y="2680717"/>
            <a:chExt cx="1204005" cy="2305584"/>
          </a:xfrm>
        </p:grpSpPr>
        <p:sp>
          <p:nvSpPr>
            <p:cNvPr id="193" name="文本框 192"/>
            <p:cNvSpPr txBox="1"/>
            <p:nvPr/>
          </p:nvSpPr>
          <p:spPr>
            <a:xfrm>
              <a:off x="7236416" y="3325917"/>
              <a:ext cx="566464" cy="15032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0000"/>
                  </a:solidFill>
                </a:rPr>
                <a:t>高脚靠背椅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7832270" y="2680717"/>
              <a:ext cx="608151" cy="2305584"/>
              <a:chOff x="7487030" y="2841862"/>
              <a:chExt cx="608151" cy="2305584"/>
            </a:xfrm>
          </p:grpSpPr>
          <p:grpSp>
            <p:nvGrpSpPr>
              <p:cNvPr id="197" name="组合 196"/>
              <p:cNvGrpSpPr/>
              <p:nvPr/>
            </p:nvGrpSpPr>
            <p:grpSpPr>
              <a:xfrm>
                <a:off x="7489637" y="3607865"/>
                <a:ext cx="582845" cy="682367"/>
                <a:chOff x="5614838" y="2531251"/>
                <a:chExt cx="411681" cy="449390"/>
              </a:xfrm>
            </p:grpSpPr>
            <p:pic>
              <p:nvPicPr>
                <p:cNvPr id="257" name="图片 25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58" name="图片 257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59" name="图片 25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60" name="图片 25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61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99" name="组合 198"/>
              <p:cNvGrpSpPr/>
              <p:nvPr/>
            </p:nvGrpSpPr>
            <p:grpSpPr>
              <a:xfrm>
                <a:off x="7512334" y="4465079"/>
                <a:ext cx="582847" cy="682367"/>
                <a:chOff x="5597255" y="2535891"/>
                <a:chExt cx="411682" cy="449390"/>
              </a:xfrm>
            </p:grpSpPr>
            <p:pic>
              <p:nvPicPr>
                <p:cNvPr id="200" name="图片 19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597255" y="2537313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01" name="图片 20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53172" y="253589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49" name="图片 24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30741" y="272473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50" name="图片 24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782931" y="272565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51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48307" y="268932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6" name="组合 5"/>
              <p:cNvGrpSpPr/>
              <p:nvPr/>
            </p:nvGrpSpPr>
            <p:grpSpPr>
              <a:xfrm>
                <a:off x="7487030" y="2841862"/>
                <a:ext cx="582847" cy="682367"/>
                <a:chOff x="6597469" y="3156527"/>
                <a:chExt cx="582847" cy="682367"/>
              </a:xfrm>
            </p:grpSpPr>
            <p:grpSp>
              <p:nvGrpSpPr>
                <p:cNvPr id="3" name="组合 2"/>
                <p:cNvGrpSpPr/>
                <p:nvPr/>
              </p:nvGrpSpPr>
              <p:grpSpPr>
                <a:xfrm>
                  <a:off x="6597469" y="3156527"/>
                  <a:ext cx="582847" cy="682367"/>
                  <a:chOff x="6597469" y="3156527"/>
                  <a:chExt cx="582847" cy="682367"/>
                </a:xfrm>
              </p:grpSpPr>
              <p:pic>
                <p:nvPicPr>
                  <p:cNvPr id="152" name="图片 151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773398">
                    <a:off x="6597469" y="3158686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53" name="图片 152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773398">
                    <a:off x="6818212" y="3156527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54" name="图片 153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2903239">
                    <a:off x="6644877" y="3443279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55" name="图片 154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2903239">
                    <a:off x="6860343" y="3444672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</p:grpSp>
            <p:pic>
              <p:nvPicPr>
                <p:cNvPr id="156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6669747" y="3389506"/>
                  <a:ext cx="425740" cy="2508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sp>
        <p:nvSpPr>
          <p:cNvPr id="169" name="矩形 168"/>
          <p:cNvSpPr/>
          <p:nvPr/>
        </p:nvSpPr>
        <p:spPr>
          <a:xfrm rot="5400000">
            <a:off x="6053408" y="5068647"/>
            <a:ext cx="192738" cy="103993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0" name="Picture 4" descr="https://patent.ipfeibiao.com/patent_image/2019/2019.08.20/CN201830498042.1/000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881" y="5709982"/>
            <a:ext cx="189090" cy="1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1" name="Picture 4" descr="https://patent.ipfeibiao.com/patent_image/2019/2019.08.20/CN201830498042.1/000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61" y="5714721"/>
            <a:ext cx="189090" cy="18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2" name="矩形 171"/>
          <p:cNvSpPr/>
          <p:nvPr/>
        </p:nvSpPr>
        <p:spPr>
          <a:xfrm rot="4180465">
            <a:off x="5402094" y="2368109"/>
            <a:ext cx="179904" cy="24686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000"/>
              </a:solidFill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5243349" y="2542306"/>
            <a:ext cx="646331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</a:rPr>
              <a:t>主持台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32612" y="324639"/>
            <a:ext cx="16770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/>
              <a:t>大族激光</a:t>
            </a:r>
            <a:endParaRPr lang="en-US" altLang="zh-CN" sz="2400" b="1" dirty="0" smtClean="0"/>
          </a:p>
          <a:p>
            <a:pPr algn="ctr"/>
            <a:r>
              <a:rPr lang="en-US" altLang="zh-CN" sz="2400" b="1" dirty="0" smtClean="0"/>
              <a:t>4C070</a:t>
            </a:r>
            <a:r>
              <a:rPr lang="zh-CN" altLang="en-US" sz="2400" b="1" dirty="0" smtClean="0"/>
              <a:t>展台</a:t>
            </a:r>
            <a:endParaRPr lang="zh-CN" altLang="en-US" sz="2400" b="1" dirty="0"/>
          </a:p>
        </p:txBody>
      </p:sp>
      <p:grpSp>
        <p:nvGrpSpPr>
          <p:cNvPr id="178" name="组合 177"/>
          <p:cNvGrpSpPr/>
          <p:nvPr/>
        </p:nvGrpSpPr>
        <p:grpSpPr>
          <a:xfrm>
            <a:off x="3412100" y="2768540"/>
            <a:ext cx="1204005" cy="2305584"/>
            <a:chOff x="7236416" y="2680717"/>
            <a:chExt cx="1204005" cy="2305584"/>
          </a:xfrm>
        </p:grpSpPr>
        <p:sp>
          <p:nvSpPr>
            <p:cNvPr id="179" name="文本框 178"/>
            <p:cNvSpPr txBox="1"/>
            <p:nvPr/>
          </p:nvSpPr>
          <p:spPr>
            <a:xfrm>
              <a:off x="7236416" y="3325917"/>
              <a:ext cx="566464" cy="150326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rgbClr val="FF0000"/>
                  </a:solidFill>
                </a:rPr>
                <a:t>高脚靠背椅</a:t>
              </a:r>
              <a:endParaRPr lang="zh-CN" altLang="en-US" sz="14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180" name="组合 179"/>
            <p:cNvGrpSpPr/>
            <p:nvPr/>
          </p:nvGrpSpPr>
          <p:grpSpPr>
            <a:xfrm>
              <a:off x="7832270" y="2680717"/>
              <a:ext cx="608151" cy="2305584"/>
              <a:chOff x="7487030" y="2841862"/>
              <a:chExt cx="608151" cy="2305584"/>
            </a:xfrm>
          </p:grpSpPr>
          <p:grpSp>
            <p:nvGrpSpPr>
              <p:cNvPr id="181" name="组合 180"/>
              <p:cNvGrpSpPr/>
              <p:nvPr/>
            </p:nvGrpSpPr>
            <p:grpSpPr>
              <a:xfrm>
                <a:off x="7489637" y="3607865"/>
                <a:ext cx="582845" cy="682367"/>
                <a:chOff x="5614838" y="2531251"/>
                <a:chExt cx="411681" cy="449390"/>
              </a:xfrm>
            </p:grpSpPr>
            <p:pic>
              <p:nvPicPr>
                <p:cNvPr id="208" name="图片 207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614838" y="2532672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09" name="图片 20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70755" y="253125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10" name="图片 20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48323" y="272009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11" name="图片 210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800513" y="272101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12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65890" y="268468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83" name="组合 182"/>
              <p:cNvGrpSpPr/>
              <p:nvPr/>
            </p:nvGrpSpPr>
            <p:grpSpPr>
              <a:xfrm>
                <a:off x="7512334" y="4465079"/>
                <a:ext cx="582847" cy="682367"/>
                <a:chOff x="5597255" y="2535891"/>
                <a:chExt cx="411682" cy="449390"/>
              </a:xfrm>
            </p:grpSpPr>
            <p:pic>
              <p:nvPicPr>
                <p:cNvPr id="194" name="图片 19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597255" y="2537313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195" name="图片 19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773398">
                  <a:off x="5753172" y="2535891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03" name="图片 20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630741" y="2724739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04" name="图片 20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99558" l="0" r="98871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2903239">
                  <a:off x="5782931" y="2725656"/>
                  <a:ext cx="226006" cy="259625"/>
                </a:xfrm>
                <a:prstGeom prst="rect">
                  <a:avLst/>
                </a:prstGeom>
                <a:scene3d>
                  <a:camera prst="isometricTopUp"/>
                  <a:lightRig rig="threePt" dir="t"/>
                </a:scene3d>
              </p:spPr>
            </p:pic>
            <p:pic>
              <p:nvPicPr>
                <p:cNvPr id="207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5648307" y="2689325"/>
                  <a:ext cx="300713" cy="165227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grpSp>
            <p:nvGrpSpPr>
              <p:cNvPr id="185" name="组合 184"/>
              <p:cNvGrpSpPr/>
              <p:nvPr/>
            </p:nvGrpSpPr>
            <p:grpSpPr>
              <a:xfrm>
                <a:off x="7487030" y="2841862"/>
                <a:ext cx="582847" cy="682367"/>
                <a:chOff x="6597469" y="3156527"/>
                <a:chExt cx="582847" cy="682367"/>
              </a:xfrm>
            </p:grpSpPr>
            <p:grpSp>
              <p:nvGrpSpPr>
                <p:cNvPr id="186" name="组合 185"/>
                <p:cNvGrpSpPr/>
                <p:nvPr/>
              </p:nvGrpSpPr>
              <p:grpSpPr>
                <a:xfrm>
                  <a:off x="6597469" y="3156527"/>
                  <a:ext cx="582847" cy="682367"/>
                  <a:chOff x="6597469" y="3156527"/>
                  <a:chExt cx="582847" cy="682367"/>
                </a:xfrm>
              </p:grpSpPr>
              <p:pic>
                <p:nvPicPr>
                  <p:cNvPr id="188" name="图片 187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773398">
                    <a:off x="6597469" y="3158686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89" name="图片 188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773398">
                    <a:off x="6818212" y="3156527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90" name="图片 189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2903239">
                    <a:off x="6644877" y="3443279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  <p:pic>
                <p:nvPicPr>
                  <p:cNvPr id="191" name="图片 190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BEBA8EAE-BF5A-486C-A8C5-ECC9F3942E4B}">
                        <a14:imgProps xmlns:a14="http://schemas.microsoft.com/office/drawing/2010/main">
                          <a14:imgLayer r:embed="rId4">
                            <a14:imgEffect>
                              <a14:backgroundRemoval t="0" b="99558" l="0" r="98871"/>
                            </a14:imgEffect>
                          </a14:imgLayer>
                        </a14:imgProps>
                      </a:ext>
                    </a:extLst>
                  </a:blip>
                  <a:stretch>
                    <a:fillRect/>
                  </a:stretch>
                </p:blipFill>
                <p:spPr>
                  <a:xfrm rot="12903239">
                    <a:off x="6860343" y="3444672"/>
                    <a:ext cx="319973" cy="394222"/>
                  </a:xfrm>
                  <a:prstGeom prst="rect">
                    <a:avLst/>
                  </a:prstGeom>
                  <a:scene3d>
                    <a:camera prst="isometricTopUp"/>
                    <a:lightRig rig="threePt" dir="t"/>
                  </a:scene3d>
                </p:spPr>
              </p:pic>
            </p:grpSp>
            <p:pic>
              <p:nvPicPr>
                <p:cNvPr id="187" name="Picture 2" descr="https://img0.baidu.com/it/u=3539789564,894212894&amp;fm=253&amp;fmt=auto&amp;app=138&amp;f=JPEG?w=910&amp;h=500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6669747" y="3389506"/>
                  <a:ext cx="425740" cy="250886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</p:grpSp>
      <p:sp>
        <p:nvSpPr>
          <p:cNvPr id="10" name="矩形 9"/>
          <p:cNvSpPr/>
          <p:nvPr/>
        </p:nvSpPr>
        <p:spPr>
          <a:xfrm>
            <a:off x="5199808" y="3406340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矩形 212"/>
          <p:cNvSpPr/>
          <p:nvPr/>
        </p:nvSpPr>
        <p:spPr>
          <a:xfrm>
            <a:off x="5710474" y="3406340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14" name="矩形 213"/>
          <p:cNvSpPr/>
          <p:nvPr/>
        </p:nvSpPr>
        <p:spPr>
          <a:xfrm>
            <a:off x="6221140" y="3406340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矩形 216"/>
          <p:cNvSpPr/>
          <p:nvPr/>
        </p:nvSpPr>
        <p:spPr>
          <a:xfrm>
            <a:off x="6731805" y="3406340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矩形 217"/>
          <p:cNvSpPr/>
          <p:nvPr/>
        </p:nvSpPr>
        <p:spPr>
          <a:xfrm>
            <a:off x="5214052" y="3890814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5724718" y="3890814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20" name="矩形 219"/>
          <p:cNvSpPr/>
          <p:nvPr/>
        </p:nvSpPr>
        <p:spPr>
          <a:xfrm>
            <a:off x="6235384" y="3890814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矩形 220"/>
          <p:cNvSpPr/>
          <p:nvPr/>
        </p:nvSpPr>
        <p:spPr>
          <a:xfrm>
            <a:off x="6746049" y="3890814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5214052" y="4377771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3" name="矩形 222"/>
          <p:cNvSpPr/>
          <p:nvPr/>
        </p:nvSpPr>
        <p:spPr>
          <a:xfrm>
            <a:off x="5724718" y="4377771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224" name="矩形 223"/>
          <p:cNvSpPr/>
          <p:nvPr/>
        </p:nvSpPr>
        <p:spPr>
          <a:xfrm>
            <a:off x="6235384" y="4377771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5" name="矩形 224"/>
          <p:cNvSpPr/>
          <p:nvPr/>
        </p:nvSpPr>
        <p:spPr>
          <a:xfrm>
            <a:off x="6746049" y="4377771"/>
            <a:ext cx="314963" cy="3144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文本框 225"/>
          <p:cNvSpPr txBox="1"/>
          <p:nvPr/>
        </p:nvSpPr>
        <p:spPr>
          <a:xfrm>
            <a:off x="5807943" y="4169349"/>
            <a:ext cx="646331" cy="27699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</a:rPr>
              <a:t>小沙发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47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39262"/>
              </p:ext>
            </p:extLst>
          </p:nvPr>
        </p:nvGraphicFramePr>
        <p:xfrm>
          <a:off x="550863" y="115888"/>
          <a:ext cx="9145228" cy="6466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512">
                  <a:extLst>
                    <a:ext uri="{9D8B030D-6E8A-4147-A177-3AD203B41FA5}">
                      <a16:colId xmlns:a16="http://schemas.microsoft.com/office/drawing/2014/main" val="500658100"/>
                    </a:ext>
                  </a:extLst>
                </a:gridCol>
                <a:gridCol w="688627">
                  <a:extLst>
                    <a:ext uri="{9D8B030D-6E8A-4147-A177-3AD203B41FA5}">
                      <a16:colId xmlns:a16="http://schemas.microsoft.com/office/drawing/2014/main" val="240909789"/>
                    </a:ext>
                  </a:extLst>
                </a:gridCol>
                <a:gridCol w="1419664">
                  <a:extLst>
                    <a:ext uri="{9D8B030D-6E8A-4147-A177-3AD203B41FA5}">
                      <a16:colId xmlns:a16="http://schemas.microsoft.com/office/drawing/2014/main" val="4208173295"/>
                    </a:ext>
                  </a:extLst>
                </a:gridCol>
                <a:gridCol w="864662">
                  <a:extLst>
                    <a:ext uri="{9D8B030D-6E8A-4147-A177-3AD203B41FA5}">
                      <a16:colId xmlns:a16="http://schemas.microsoft.com/office/drawing/2014/main" val="1355722396"/>
                    </a:ext>
                  </a:extLst>
                </a:gridCol>
                <a:gridCol w="1305014">
                  <a:extLst>
                    <a:ext uri="{9D8B030D-6E8A-4147-A177-3AD203B41FA5}">
                      <a16:colId xmlns:a16="http://schemas.microsoft.com/office/drawing/2014/main" val="1239113465"/>
                    </a:ext>
                  </a:extLst>
                </a:gridCol>
                <a:gridCol w="3019749">
                  <a:extLst>
                    <a:ext uri="{9D8B030D-6E8A-4147-A177-3AD203B41FA5}">
                      <a16:colId xmlns:a16="http://schemas.microsoft.com/office/drawing/2014/main" val="2659800794"/>
                    </a:ext>
                  </a:extLst>
                </a:gridCol>
              </a:tblGrid>
              <a:tr h="4545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设备名称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重量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备注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1212"/>
                  </a:ext>
                </a:extLst>
              </a:tr>
              <a:tr h="134779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光纤聚焦头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6-8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个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（带底盘支架）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310*310*560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10kg-80kg</a:t>
                      </a:r>
                      <a:r>
                        <a:rPr lang="zh-CN" altLang="en-US" sz="1400" dirty="0" smtClean="0"/>
                        <a:t>不等</a:t>
                      </a:r>
                      <a:endParaRPr lang="en-US" altLang="zh-CN" sz="1400" dirty="0" smtClean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均有底座，展示柜展示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146972"/>
                  </a:ext>
                </a:extLst>
              </a:tr>
              <a:tr h="13621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智控模组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</a:t>
                      </a:r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套（带辅机）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如图所示</a:t>
                      </a:r>
                      <a:endParaRPr lang="en-US" altLang="zh-CN" sz="1400" b="0" i="0" u="none" strike="noStrike" dirty="0" smtClean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algn="ctr" fontAlgn="ctr"/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单个模组</a:t>
                      </a: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3-4kg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不等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展示柜上墙展示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991197"/>
                  </a:ext>
                </a:extLst>
              </a:tr>
              <a:tr h="164681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冷水机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6-8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台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如图所示</a:t>
                      </a: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/>
                      </a:r>
                      <a:b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</a:b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重量在</a:t>
                      </a: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15-150kg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不等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+mn-ea"/>
                      </a:endParaRPr>
                    </a:p>
                    <a:p>
                      <a:pPr algn="ctr"/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4-5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台展示柜展示，其他落地台</a:t>
                      </a:r>
                      <a:endParaRPr lang="zh-CN" altLang="en-US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420922"/>
                  </a:ext>
                </a:extLst>
              </a:tr>
              <a:tr h="16546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各类激光器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6-8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台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如图所示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重量在</a:t>
                      </a: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15-80kg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不等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展示柜展示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96534"/>
                  </a:ext>
                </a:extLst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025442" y="839638"/>
            <a:ext cx="1207702" cy="8051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070164" y="840261"/>
            <a:ext cx="1211442" cy="80762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917" y="3347049"/>
            <a:ext cx="2225615" cy="14837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74567" y="1990834"/>
            <a:ext cx="1645146" cy="12338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215993" y="4956951"/>
            <a:ext cx="2021461" cy="151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10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061773"/>
              </p:ext>
            </p:extLst>
          </p:nvPr>
        </p:nvGraphicFramePr>
        <p:xfrm>
          <a:off x="550863" y="115888"/>
          <a:ext cx="9145228" cy="66347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512">
                  <a:extLst>
                    <a:ext uri="{9D8B030D-6E8A-4147-A177-3AD203B41FA5}">
                      <a16:colId xmlns:a16="http://schemas.microsoft.com/office/drawing/2014/main" val="500658100"/>
                    </a:ext>
                  </a:extLst>
                </a:gridCol>
                <a:gridCol w="688627">
                  <a:extLst>
                    <a:ext uri="{9D8B030D-6E8A-4147-A177-3AD203B41FA5}">
                      <a16:colId xmlns:a16="http://schemas.microsoft.com/office/drawing/2014/main" val="240909789"/>
                    </a:ext>
                  </a:extLst>
                </a:gridCol>
                <a:gridCol w="1419664">
                  <a:extLst>
                    <a:ext uri="{9D8B030D-6E8A-4147-A177-3AD203B41FA5}">
                      <a16:colId xmlns:a16="http://schemas.microsoft.com/office/drawing/2014/main" val="4208173295"/>
                    </a:ext>
                  </a:extLst>
                </a:gridCol>
                <a:gridCol w="864662">
                  <a:extLst>
                    <a:ext uri="{9D8B030D-6E8A-4147-A177-3AD203B41FA5}">
                      <a16:colId xmlns:a16="http://schemas.microsoft.com/office/drawing/2014/main" val="1355722396"/>
                    </a:ext>
                  </a:extLst>
                </a:gridCol>
                <a:gridCol w="1305014">
                  <a:extLst>
                    <a:ext uri="{9D8B030D-6E8A-4147-A177-3AD203B41FA5}">
                      <a16:colId xmlns:a16="http://schemas.microsoft.com/office/drawing/2014/main" val="1239113465"/>
                    </a:ext>
                  </a:extLst>
                </a:gridCol>
                <a:gridCol w="3019749">
                  <a:extLst>
                    <a:ext uri="{9D8B030D-6E8A-4147-A177-3AD203B41FA5}">
                      <a16:colId xmlns:a16="http://schemas.microsoft.com/office/drawing/2014/main" val="2659800794"/>
                    </a:ext>
                  </a:extLst>
                </a:gridCol>
              </a:tblGrid>
              <a:tr h="4545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设备名称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重量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备注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1212"/>
                  </a:ext>
                </a:extLst>
              </a:tr>
              <a:tr h="134779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板卡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6-8</a:t>
                      </a:r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个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如图所示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8kg</a:t>
                      </a:r>
                      <a:r>
                        <a:rPr lang="zh-CN" altLang="en-US" sz="1400" dirty="0" smtClean="0"/>
                        <a:t>内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玻璃柜展示</a:t>
                      </a:r>
                    </a:p>
                    <a:p>
                      <a:pPr algn="ctr"/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146972"/>
                  </a:ext>
                </a:extLst>
              </a:tr>
              <a:tr h="13621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高功率激光器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  <a:r>
                        <a:rPr lang="zh-CN" altLang="en-US" sz="1400" kern="1200" dirty="0" smtClean="0">
                          <a:solidFill>
                            <a:schemeClr val="dk1"/>
                          </a:solidFill>
                          <a:latin typeface="等线" panose="02010600030101010101" pitchFamily="2" charset="-122"/>
                          <a:ea typeface="等线" panose="02010600030101010101" pitchFamily="2" charset="-122"/>
                          <a:cs typeface="+mn-cs"/>
                        </a:rPr>
                        <a:t>台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等线" panose="02010600030101010101" pitchFamily="2" charset="-122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773*485*121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1000*485*120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1342*533*130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1217*540*791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1291*720*1098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1369*700*1204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910*448*190</a:t>
                      </a:r>
                    </a:p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+mn-ea"/>
                        </a:rPr>
                        <a:t>1142*540*779</a:t>
                      </a: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14kg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18kg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28kg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25kg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40kg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50kg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30kg</a:t>
                      </a:r>
                    </a:p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20kg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5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台落地台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台台面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3991197"/>
                  </a:ext>
                </a:extLst>
              </a:tr>
              <a:tr h="164681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泵浦源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+mn-ea"/>
                        </a:rPr>
                        <a:t>8-10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个</a:t>
                      </a:r>
                    </a:p>
                    <a:p>
                      <a:pPr algn="ctr"/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如图所示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8kg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内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玻璃柜展示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420922"/>
                  </a:ext>
                </a:extLst>
              </a:tr>
              <a:tr h="138727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特种光纤</a:t>
                      </a: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4-6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卷</a:t>
                      </a:r>
                      <a:endParaRPr lang="zh-CN" altLang="en-US" sz="1400" dirty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如图所示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9525" marR="9525" marT="9525" marB="0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8kg</a:t>
                      </a: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内</a:t>
                      </a:r>
                      <a:endParaRPr lang="en-US" altLang="zh-CN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latin typeface="等线" panose="02010600030101010101" pitchFamily="2" charset="-122"/>
                          <a:ea typeface="+mn-ea"/>
                        </a:rPr>
                        <a:t>玻璃柜展示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96534"/>
                  </a:ext>
                </a:extLst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835" y="3776598"/>
            <a:ext cx="2325538" cy="155035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1747" y="5383207"/>
            <a:ext cx="1966823" cy="13112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9835" y="606244"/>
            <a:ext cx="1885591" cy="125706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809835" y="1966951"/>
            <a:ext cx="2230648" cy="1672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07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319351"/>
              </p:ext>
            </p:extLst>
          </p:nvPr>
        </p:nvGraphicFramePr>
        <p:xfrm>
          <a:off x="550863" y="115888"/>
          <a:ext cx="9145228" cy="3411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512">
                  <a:extLst>
                    <a:ext uri="{9D8B030D-6E8A-4147-A177-3AD203B41FA5}">
                      <a16:colId xmlns:a16="http://schemas.microsoft.com/office/drawing/2014/main" val="500658100"/>
                    </a:ext>
                  </a:extLst>
                </a:gridCol>
                <a:gridCol w="688627">
                  <a:extLst>
                    <a:ext uri="{9D8B030D-6E8A-4147-A177-3AD203B41FA5}">
                      <a16:colId xmlns:a16="http://schemas.microsoft.com/office/drawing/2014/main" val="240909789"/>
                    </a:ext>
                  </a:extLst>
                </a:gridCol>
                <a:gridCol w="1419664">
                  <a:extLst>
                    <a:ext uri="{9D8B030D-6E8A-4147-A177-3AD203B41FA5}">
                      <a16:colId xmlns:a16="http://schemas.microsoft.com/office/drawing/2014/main" val="4208173295"/>
                    </a:ext>
                  </a:extLst>
                </a:gridCol>
                <a:gridCol w="864662">
                  <a:extLst>
                    <a:ext uri="{9D8B030D-6E8A-4147-A177-3AD203B41FA5}">
                      <a16:colId xmlns:a16="http://schemas.microsoft.com/office/drawing/2014/main" val="1355722396"/>
                    </a:ext>
                  </a:extLst>
                </a:gridCol>
                <a:gridCol w="1305014">
                  <a:extLst>
                    <a:ext uri="{9D8B030D-6E8A-4147-A177-3AD203B41FA5}">
                      <a16:colId xmlns:a16="http://schemas.microsoft.com/office/drawing/2014/main" val="1239113465"/>
                    </a:ext>
                  </a:extLst>
                </a:gridCol>
                <a:gridCol w="3019749">
                  <a:extLst>
                    <a:ext uri="{9D8B030D-6E8A-4147-A177-3AD203B41FA5}">
                      <a16:colId xmlns:a16="http://schemas.microsoft.com/office/drawing/2014/main" val="2659800794"/>
                    </a:ext>
                  </a:extLst>
                </a:gridCol>
              </a:tblGrid>
              <a:tr h="45457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设备名称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尺寸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重量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备注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/>
                        <a:t>图示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031212"/>
                  </a:ext>
                </a:extLst>
              </a:tr>
              <a:tr h="164681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/>
                        <a:t>六轴运动平台、微型平台、弧形电机展台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1300*1400*1900</a:t>
                      </a:r>
                    </a:p>
                    <a:p>
                      <a:pPr algn="ctr"/>
                      <a:r>
                        <a:rPr lang="en-US" altLang="zh-CN" sz="1400" dirty="0" smtClean="0"/>
                        <a:t>1200*1200*1300</a:t>
                      </a:r>
                    </a:p>
                    <a:p>
                      <a:pPr algn="ctr"/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800kg</a:t>
                      </a:r>
                    </a:p>
                    <a:p>
                      <a:pPr algn="ctr"/>
                      <a:r>
                        <a:rPr lang="en-US" altLang="zh-CN" sz="1400" dirty="0" smtClean="0"/>
                        <a:t>800kg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smtClean="0"/>
                        <a:t>落地台</a:t>
                      </a:r>
                      <a:endParaRPr lang="zh-CN" altLang="en-US" sz="1400" dirty="0" smtClean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420922"/>
                  </a:ext>
                </a:extLst>
              </a:tr>
              <a:tr h="1309638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smtClean="0"/>
                        <a:t>滚珠丝杠、直线导轨展台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1060*1160*1200</a:t>
                      </a:r>
                    </a:p>
                    <a:p>
                      <a:pPr algn="ctr"/>
                      <a:r>
                        <a:rPr lang="en-US" altLang="zh-CN" sz="1400" dirty="0" smtClean="0"/>
                        <a:t>1400*1400*2200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400kg</a:t>
                      </a:r>
                    </a:p>
                    <a:p>
                      <a:pPr algn="ctr"/>
                      <a:r>
                        <a:rPr lang="en-US" altLang="zh-CN" sz="1400" dirty="0" smtClean="0"/>
                        <a:t>800kg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落地台</a:t>
                      </a:r>
                      <a:endParaRPr lang="zh-CN" altLang="en-US" sz="1400" dirty="0"/>
                    </a:p>
                  </a:txBody>
                  <a:tcPr anchorCtr="1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1396534"/>
                  </a:ext>
                </a:extLst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8990" y="641569"/>
            <a:ext cx="1847810" cy="14951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6" t="39804" r="38423" b="3552"/>
          <a:stretch/>
        </p:blipFill>
        <p:spPr>
          <a:xfrm>
            <a:off x="6838991" y="2409669"/>
            <a:ext cx="1351517" cy="9805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265445" y="2414544"/>
            <a:ext cx="1184684" cy="925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737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</TotalTime>
  <Words>490</Words>
  <Application>Microsoft Office PowerPoint</Application>
  <PresentationFormat>宽屏</PresentationFormat>
  <Paragraphs>224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林源</dc:creator>
  <cp:lastModifiedBy>林源</cp:lastModifiedBy>
  <cp:revision>223</cp:revision>
  <dcterms:created xsi:type="dcterms:W3CDTF">2023-12-08T06:13:46Z</dcterms:created>
  <dcterms:modified xsi:type="dcterms:W3CDTF">2024-05-20T09:36:29Z</dcterms:modified>
</cp:coreProperties>
</file>